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1160" r:id="rId3"/>
    <p:sldId id="512" r:id="rId4"/>
    <p:sldId id="517" r:id="rId5"/>
    <p:sldId id="496" r:id="rId6"/>
    <p:sldId id="476" r:id="rId7"/>
    <p:sldId id="481" r:id="rId8"/>
    <p:sldId id="503" r:id="rId9"/>
    <p:sldId id="484" r:id="rId10"/>
    <p:sldId id="485" r:id="rId11"/>
    <p:sldId id="497" r:id="rId12"/>
    <p:sldId id="486" r:id="rId13"/>
    <p:sldId id="498" r:id="rId14"/>
    <p:sldId id="487" r:id="rId15"/>
    <p:sldId id="499" r:id="rId16"/>
    <p:sldId id="488" r:id="rId17"/>
    <p:sldId id="477" r:id="rId18"/>
    <p:sldId id="443" r:id="rId19"/>
    <p:sldId id="473" r:id="rId20"/>
    <p:sldId id="502" r:id="rId21"/>
    <p:sldId id="581" r:id="rId22"/>
    <p:sldId id="582" r:id="rId23"/>
    <p:sldId id="583" r:id="rId24"/>
    <p:sldId id="1159" r:id="rId25"/>
    <p:sldId id="500" r:id="rId26"/>
    <p:sldId id="519" r:id="rId27"/>
    <p:sldId id="489" r:id="rId28"/>
    <p:sldId id="5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9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294" autoAdjust="0"/>
    <p:restoredTop sz="50000" autoAdjust="0"/>
  </p:normalViewPr>
  <p:slideViewPr>
    <p:cSldViewPr snapToObjects="1">
      <p:cViewPr>
        <p:scale>
          <a:sx n="82" d="100"/>
          <a:sy n="82" d="100"/>
        </p:scale>
        <p:origin x="1856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944"/>
    </p:cViewPr>
  </p:sorterViewPr>
  <p:notesViewPr>
    <p:cSldViewPr snapToObjects="1">
      <p:cViewPr varScale="1">
        <p:scale>
          <a:sx n="72" d="100"/>
          <a:sy n="72" d="100"/>
        </p:scale>
        <p:origin x="3592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819EE-8A3D-48F0-B820-78780FB61170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A15E08-4C65-422E-B481-B35C7A535E40}">
      <dgm:prSet phldrT="[Text]" custT="1"/>
      <dgm:spPr/>
      <dgm:t>
        <a:bodyPr/>
        <a:lstStyle/>
        <a:p>
          <a:r>
            <a:rPr lang="en-US" sz="2000" dirty="0"/>
            <a:t>Success</a:t>
          </a:r>
        </a:p>
      </dgm:t>
    </dgm:pt>
    <dgm:pt modelId="{1DB1A5C5-39C5-4F4D-8718-6DBBB8DDA93F}" type="parTrans" cxnId="{2EEA84E2-F1C1-49E5-BC9B-7DD786E85E9D}">
      <dgm:prSet/>
      <dgm:spPr/>
      <dgm:t>
        <a:bodyPr/>
        <a:lstStyle/>
        <a:p>
          <a:endParaRPr lang="en-US"/>
        </a:p>
      </dgm:t>
    </dgm:pt>
    <dgm:pt modelId="{61933CED-4C9C-4895-91C9-68E29045F1BB}" type="sibTrans" cxnId="{2EEA84E2-F1C1-49E5-BC9B-7DD786E85E9D}">
      <dgm:prSet/>
      <dgm:spPr/>
      <dgm:t>
        <a:bodyPr/>
        <a:lstStyle/>
        <a:p>
          <a:endParaRPr lang="en-US"/>
        </a:p>
      </dgm:t>
    </dgm:pt>
    <dgm:pt modelId="{E94D1569-1257-4E25-8661-268EF70E07F3}">
      <dgm:prSet phldrT="[Text]"/>
      <dgm:spPr/>
      <dgm:t>
        <a:bodyPr/>
        <a:lstStyle/>
        <a:p>
          <a:r>
            <a:rPr lang="en-US" dirty="0"/>
            <a:t>Vision </a:t>
          </a:r>
        </a:p>
      </dgm:t>
    </dgm:pt>
    <dgm:pt modelId="{3FCB6AB1-4C31-44EC-9A20-069B4BABF60D}" type="parTrans" cxnId="{B4043131-CEF0-4473-8D72-5C38557CE235}">
      <dgm:prSet/>
      <dgm:spPr/>
      <dgm:t>
        <a:bodyPr/>
        <a:lstStyle/>
        <a:p>
          <a:endParaRPr lang="en-US"/>
        </a:p>
      </dgm:t>
    </dgm:pt>
    <dgm:pt modelId="{67C6A219-EA86-42E8-A0F3-DFD09DF1F75E}" type="sibTrans" cxnId="{B4043131-CEF0-4473-8D72-5C38557CE235}">
      <dgm:prSet/>
      <dgm:spPr/>
      <dgm:t>
        <a:bodyPr/>
        <a:lstStyle/>
        <a:p>
          <a:endParaRPr lang="en-US"/>
        </a:p>
      </dgm:t>
    </dgm:pt>
    <dgm:pt modelId="{FBF487D4-31BE-4311-8B59-79A51B15FD07}">
      <dgm:prSet phldrT="[Text]"/>
      <dgm:spPr/>
      <dgm:t>
        <a:bodyPr/>
        <a:lstStyle/>
        <a:p>
          <a:r>
            <a:rPr lang="en-US" dirty="0"/>
            <a:t>Resources and   Technology </a:t>
          </a:r>
        </a:p>
      </dgm:t>
    </dgm:pt>
    <dgm:pt modelId="{ADAC95BA-59DC-4262-B7B1-067A11011B7D}" type="parTrans" cxnId="{080D99FE-EAF6-4D60-A4CA-F1546EFD2AD1}">
      <dgm:prSet/>
      <dgm:spPr/>
      <dgm:t>
        <a:bodyPr/>
        <a:lstStyle/>
        <a:p>
          <a:endParaRPr lang="en-US"/>
        </a:p>
      </dgm:t>
    </dgm:pt>
    <dgm:pt modelId="{518A1B9C-9625-4E7B-A1E1-22E9752B0267}" type="sibTrans" cxnId="{080D99FE-EAF6-4D60-A4CA-F1546EFD2AD1}">
      <dgm:prSet/>
      <dgm:spPr/>
      <dgm:t>
        <a:bodyPr/>
        <a:lstStyle/>
        <a:p>
          <a:endParaRPr lang="en-US"/>
        </a:p>
      </dgm:t>
    </dgm:pt>
    <dgm:pt modelId="{0AB3F84E-E74B-4564-88C3-B39C0763C072}">
      <dgm:prSet phldrT="[Text]"/>
      <dgm:spPr/>
      <dgm:t>
        <a:bodyPr/>
        <a:lstStyle/>
        <a:p>
          <a:r>
            <a:rPr lang="en-US" dirty="0"/>
            <a:t>Decision-making</a:t>
          </a:r>
        </a:p>
      </dgm:t>
    </dgm:pt>
    <dgm:pt modelId="{3A93944F-4529-4184-B032-C37BC4D605D1}" type="parTrans" cxnId="{935CD67F-4E79-451F-9F22-077FFB1F52A4}">
      <dgm:prSet/>
      <dgm:spPr/>
      <dgm:t>
        <a:bodyPr/>
        <a:lstStyle/>
        <a:p>
          <a:endParaRPr lang="en-US"/>
        </a:p>
      </dgm:t>
    </dgm:pt>
    <dgm:pt modelId="{C8FF276F-E027-4564-98C8-DA7AFF0BFBF0}" type="sibTrans" cxnId="{935CD67F-4E79-451F-9F22-077FFB1F52A4}">
      <dgm:prSet/>
      <dgm:spPr/>
      <dgm:t>
        <a:bodyPr/>
        <a:lstStyle/>
        <a:p>
          <a:endParaRPr lang="en-US"/>
        </a:p>
      </dgm:t>
    </dgm:pt>
    <dgm:pt modelId="{102EE99F-4690-4CAA-819D-DC1CD80CDA2A}">
      <dgm:prSet phldrT="[Text]"/>
      <dgm:spPr/>
      <dgm:t>
        <a:bodyPr/>
        <a:lstStyle/>
        <a:p>
          <a:r>
            <a:rPr lang="en-US" dirty="0"/>
            <a:t>Trust </a:t>
          </a:r>
        </a:p>
      </dgm:t>
    </dgm:pt>
    <dgm:pt modelId="{92B0EF37-D26D-43B5-A85A-068E1EC4BFB5}" type="parTrans" cxnId="{DE28CC91-6E30-4858-9868-B1AD38551E14}">
      <dgm:prSet/>
      <dgm:spPr/>
      <dgm:t>
        <a:bodyPr/>
        <a:lstStyle/>
        <a:p>
          <a:endParaRPr lang="en-US"/>
        </a:p>
      </dgm:t>
    </dgm:pt>
    <dgm:pt modelId="{AFBB221E-A104-464B-B9F1-8BD5878D2735}" type="sibTrans" cxnId="{DE28CC91-6E30-4858-9868-B1AD38551E14}">
      <dgm:prSet/>
      <dgm:spPr/>
      <dgm:t>
        <a:bodyPr/>
        <a:lstStyle/>
        <a:p>
          <a:endParaRPr lang="en-US"/>
        </a:p>
      </dgm:t>
    </dgm:pt>
    <dgm:pt modelId="{5DB12E14-EA53-4880-A0CC-F1CDD3A88927}">
      <dgm:prSet phldrT="[Text]"/>
      <dgm:spPr/>
      <dgm:t>
        <a:bodyPr/>
        <a:lstStyle/>
        <a:p>
          <a:r>
            <a:rPr lang="en-US" dirty="0"/>
            <a:t>Adaptability</a:t>
          </a:r>
        </a:p>
      </dgm:t>
    </dgm:pt>
    <dgm:pt modelId="{DDB89877-81BE-429E-9311-6885632AF494}" type="parTrans" cxnId="{EF93F708-0909-4470-85D4-5898CB82F46D}">
      <dgm:prSet/>
      <dgm:spPr/>
      <dgm:t>
        <a:bodyPr/>
        <a:lstStyle/>
        <a:p>
          <a:endParaRPr lang="en-US"/>
        </a:p>
      </dgm:t>
    </dgm:pt>
    <dgm:pt modelId="{24B0D3AD-FEF5-406E-8F4C-07D7958D4224}" type="sibTrans" cxnId="{EF93F708-0909-4470-85D4-5898CB82F46D}">
      <dgm:prSet/>
      <dgm:spPr/>
      <dgm:t>
        <a:bodyPr/>
        <a:lstStyle/>
        <a:p>
          <a:endParaRPr lang="en-US"/>
        </a:p>
      </dgm:t>
    </dgm:pt>
    <dgm:pt modelId="{84E080BC-FBFA-4B97-98CE-E05CA3A4A6D5}" type="pres">
      <dgm:prSet presAssocID="{32D819EE-8A3D-48F0-B820-78780FB61170}" presName="composite" presStyleCnt="0">
        <dgm:presLayoutVars>
          <dgm:chMax val="1"/>
          <dgm:dir/>
          <dgm:resizeHandles val="exact"/>
        </dgm:presLayoutVars>
      </dgm:prSet>
      <dgm:spPr/>
    </dgm:pt>
    <dgm:pt modelId="{15F0DCDB-1675-4762-885C-454E2397157C}" type="pres">
      <dgm:prSet presAssocID="{32D819EE-8A3D-48F0-B820-78780FB61170}" presName="radial" presStyleCnt="0">
        <dgm:presLayoutVars>
          <dgm:animLvl val="ctr"/>
        </dgm:presLayoutVars>
      </dgm:prSet>
      <dgm:spPr/>
    </dgm:pt>
    <dgm:pt modelId="{57B62E32-A300-4A1D-9B39-420BD4993C7A}" type="pres">
      <dgm:prSet presAssocID="{6EA15E08-4C65-422E-B481-B35C7A535E40}" presName="centerShape" presStyleLbl="vennNode1" presStyleIdx="0" presStyleCnt="6" custLinFactNeighborX="233" custLinFactNeighborY="1483"/>
      <dgm:spPr/>
    </dgm:pt>
    <dgm:pt modelId="{642581C4-F24A-4BD3-882A-81FBC43CF723}" type="pres">
      <dgm:prSet presAssocID="{E94D1569-1257-4E25-8661-268EF70E07F3}" presName="node" presStyleLbl="vennNode1" presStyleIdx="1" presStyleCnt="6">
        <dgm:presLayoutVars>
          <dgm:bulletEnabled val="1"/>
        </dgm:presLayoutVars>
      </dgm:prSet>
      <dgm:spPr/>
    </dgm:pt>
    <dgm:pt modelId="{1D70AABB-5E49-4FAA-927A-0DC242F6E4E0}" type="pres">
      <dgm:prSet presAssocID="{FBF487D4-31BE-4311-8B59-79A51B15FD07}" presName="node" presStyleLbl="vennNode1" presStyleIdx="2" presStyleCnt="6">
        <dgm:presLayoutVars>
          <dgm:bulletEnabled val="1"/>
        </dgm:presLayoutVars>
      </dgm:prSet>
      <dgm:spPr/>
    </dgm:pt>
    <dgm:pt modelId="{8ACEFD4C-A308-4C21-B60C-658EEE676545}" type="pres">
      <dgm:prSet presAssocID="{0AB3F84E-E74B-4564-88C3-B39C0763C072}" presName="node" presStyleLbl="vennNode1" presStyleIdx="3" presStyleCnt="6">
        <dgm:presLayoutVars>
          <dgm:bulletEnabled val="1"/>
        </dgm:presLayoutVars>
      </dgm:prSet>
      <dgm:spPr/>
    </dgm:pt>
    <dgm:pt modelId="{8D4F118E-61A5-43A2-8307-0200A404405A}" type="pres">
      <dgm:prSet presAssocID="{102EE99F-4690-4CAA-819D-DC1CD80CDA2A}" presName="node" presStyleLbl="vennNode1" presStyleIdx="4" presStyleCnt="6">
        <dgm:presLayoutVars>
          <dgm:bulletEnabled val="1"/>
        </dgm:presLayoutVars>
      </dgm:prSet>
      <dgm:spPr/>
    </dgm:pt>
    <dgm:pt modelId="{A20A00AE-2130-42A9-9BD6-56215D7D5FDD}" type="pres">
      <dgm:prSet presAssocID="{5DB12E14-EA53-4880-A0CC-F1CDD3A88927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F93F708-0909-4470-85D4-5898CB82F46D}" srcId="{6EA15E08-4C65-422E-B481-B35C7A535E40}" destId="{5DB12E14-EA53-4880-A0CC-F1CDD3A88927}" srcOrd="4" destOrd="0" parTransId="{DDB89877-81BE-429E-9311-6885632AF494}" sibTransId="{24B0D3AD-FEF5-406E-8F4C-07D7958D4224}"/>
    <dgm:cxn modelId="{4EBF4D14-E5FF-3C48-B769-9972F3FD317E}" type="presOf" srcId="{32D819EE-8A3D-48F0-B820-78780FB61170}" destId="{84E080BC-FBFA-4B97-98CE-E05CA3A4A6D5}" srcOrd="0" destOrd="0" presId="urn:microsoft.com/office/officeart/2005/8/layout/radial3"/>
    <dgm:cxn modelId="{B4043131-CEF0-4473-8D72-5C38557CE235}" srcId="{6EA15E08-4C65-422E-B481-B35C7A535E40}" destId="{E94D1569-1257-4E25-8661-268EF70E07F3}" srcOrd="0" destOrd="0" parTransId="{3FCB6AB1-4C31-44EC-9A20-069B4BABF60D}" sibTransId="{67C6A219-EA86-42E8-A0F3-DFD09DF1F75E}"/>
    <dgm:cxn modelId="{AE04EE52-266C-F146-A676-55226A805276}" type="presOf" srcId="{FBF487D4-31BE-4311-8B59-79A51B15FD07}" destId="{1D70AABB-5E49-4FAA-927A-0DC242F6E4E0}" srcOrd="0" destOrd="0" presId="urn:microsoft.com/office/officeart/2005/8/layout/radial3"/>
    <dgm:cxn modelId="{6C960B5B-9BDA-8F49-ADB2-2B24ED2BA8CC}" type="presOf" srcId="{0AB3F84E-E74B-4564-88C3-B39C0763C072}" destId="{8ACEFD4C-A308-4C21-B60C-658EEE676545}" srcOrd="0" destOrd="0" presId="urn:microsoft.com/office/officeart/2005/8/layout/radial3"/>
    <dgm:cxn modelId="{13FF0568-2B7F-894E-9C26-B952BEB6FF13}" type="presOf" srcId="{102EE99F-4690-4CAA-819D-DC1CD80CDA2A}" destId="{8D4F118E-61A5-43A2-8307-0200A404405A}" srcOrd="0" destOrd="0" presId="urn:microsoft.com/office/officeart/2005/8/layout/radial3"/>
    <dgm:cxn modelId="{935CD67F-4E79-451F-9F22-077FFB1F52A4}" srcId="{6EA15E08-4C65-422E-B481-B35C7A535E40}" destId="{0AB3F84E-E74B-4564-88C3-B39C0763C072}" srcOrd="2" destOrd="0" parTransId="{3A93944F-4529-4184-B032-C37BC4D605D1}" sibTransId="{C8FF276F-E027-4564-98C8-DA7AFF0BFBF0}"/>
    <dgm:cxn modelId="{DE28CC91-6E30-4858-9868-B1AD38551E14}" srcId="{6EA15E08-4C65-422E-B481-B35C7A535E40}" destId="{102EE99F-4690-4CAA-819D-DC1CD80CDA2A}" srcOrd="3" destOrd="0" parTransId="{92B0EF37-D26D-43B5-A85A-068E1EC4BFB5}" sibTransId="{AFBB221E-A104-464B-B9F1-8BD5878D2735}"/>
    <dgm:cxn modelId="{7F36CBBF-26C0-794B-A295-C61A63A4FD45}" type="presOf" srcId="{6EA15E08-4C65-422E-B481-B35C7A535E40}" destId="{57B62E32-A300-4A1D-9B39-420BD4993C7A}" srcOrd="0" destOrd="0" presId="urn:microsoft.com/office/officeart/2005/8/layout/radial3"/>
    <dgm:cxn modelId="{2EEA84E2-F1C1-49E5-BC9B-7DD786E85E9D}" srcId="{32D819EE-8A3D-48F0-B820-78780FB61170}" destId="{6EA15E08-4C65-422E-B481-B35C7A535E40}" srcOrd="0" destOrd="0" parTransId="{1DB1A5C5-39C5-4F4D-8718-6DBBB8DDA93F}" sibTransId="{61933CED-4C9C-4895-91C9-68E29045F1BB}"/>
    <dgm:cxn modelId="{70BCA8ED-B24D-1845-B630-E5C15CD96A80}" type="presOf" srcId="{E94D1569-1257-4E25-8661-268EF70E07F3}" destId="{642581C4-F24A-4BD3-882A-81FBC43CF723}" srcOrd="0" destOrd="0" presId="urn:microsoft.com/office/officeart/2005/8/layout/radial3"/>
    <dgm:cxn modelId="{A72FA5F1-E9C8-674C-9224-4A59BAC8F66A}" type="presOf" srcId="{5DB12E14-EA53-4880-A0CC-F1CDD3A88927}" destId="{A20A00AE-2130-42A9-9BD6-56215D7D5FDD}" srcOrd="0" destOrd="0" presId="urn:microsoft.com/office/officeart/2005/8/layout/radial3"/>
    <dgm:cxn modelId="{080D99FE-EAF6-4D60-A4CA-F1546EFD2AD1}" srcId="{6EA15E08-4C65-422E-B481-B35C7A535E40}" destId="{FBF487D4-31BE-4311-8B59-79A51B15FD07}" srcOrd="1" destOrd="0" parTransId="{ADAC95BA-59DC-4262-B7B1-067A11011B7D}" sibTransId="{518A1B9C-9625-4E7B-A1E1-22E9752B0267}"/>
    <dgm:cxn modelId="{AA2D3462-E8C7-8F44-A72E-F6CAB66ABA04}" type="presParOf" srcId="{84E080BC-FBFA-4B97-98CE-E05CA3A4A6D5}" destId="{15F0DCDB-1675-4762-885C-454E2397157C}" srcOrd="0" destOrd="0" presId="urn:microsoft.com/office/officeart/2005/8/layout/radial3"/>
    <dgm:cxn modelId="{78536CC0-2BA9-1646-A5BE-24A4EFFC7E62}" type="presParOf" srcId="{15F0DCDB-1675-4762-885C-454E2397157C}" destId="{57B62E32-A300-4A1D-9B39-420BD4993C7A}" srcOrd="0" destOrd="0" presId="urn:microsoft.com/office/officeart/2005/8/layout/radial3"/>
    <dgm:cxn modelId="{7E6D2567-5F36-9C4F-AEA6-61555FF26639}" type="presParOf" srcId="{15F0DCDB-1675-4762-885C-454E2397157C}" destId="{642581C4-F24A-4BD3-882A-81FBC43CF723}" srcOrd="1" destOrd="0" presId="urn:microsoft.com/office/officeart/2005/8/layout/radial3"/>
    <dgm:cxn modelId="{5D4053B7-2B55-2C46-A507-C15B05B06EBE}" type="presParOf" srcId="{15F0DCDB-1675-4762-885C-454E2397157C}" destId="{1D70AABB-5E49-4FAA-927A-0DC242F6E4E0}" srcOrd="2" destOrd="0" presId="urn:microsoft.com/office/officeart/2005/8/layout/radial3"/>
    <dgm:cxn modelId="{631A232B-E746-0A4D-9320-41846E25B1A5}" type="presParOf" srcId="{15F0DCDB-1675-4762-885C-454E2397157C}" destId="{8ACEFD4C-A308-4C21-B60C-658EEE676545}" srcOrd="3" destOrd="0" presId="urn:microsoft.com/office/officeart/2005/8/layout/radial3"/>
    <dgm:cxn modelId="{E9F9CFF1-776D-8B4F-B360-B48342960E5D}" type="presParOf" srcId="{15F0DCDB-1675-4762-885C-454E2397157C}" destId="{8D4F118E-61A5-43A2-8307-0200A404405A}" srcOrd="4" destOrd="0" presId="urn:microsoft.com/office/officeart/2005/8/layout/radial3"/>
    <dgm:cxn modelId="{65D60579-E4B3-C642-9ED7-EDF0A9D97569}" type="presParOf" srcId="{15F0DCDB-1675-4762-885C-454E2397157C}" destId="{A20A00AE-2130-42A9-9BD6-56215D7D5FD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2E32-A300-4A1D-9B39-420BD4993C7A}">
      <dsp:nvSpPr>
        <dsp:cNvPr id="0" name=""/>
        <dsp:cNvSpPr/>
      </dsp:nvSpPr>
      <dsp:spPr>
        <a:xfrm>
          <a:off x="1194721" y="1032837"/>
          <a:ext cx="2291702" cy="22917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Success</a:t>
          </a:r>
        </a:p>
      </dsp:txBody>
      <dsp:txXfrm>
        <a:off x="1530333" y="1368449"/>
        <a:ext cx="1620478" cy="1620478"/>
      </dsp:txXfrm>
    </dsp:sp>
    <dsp:sp modelId="{642581C4-F24A-4BD3-882A-81FBC43CF723}">
      <dsp:nvSpPr>
        <dsp:cNvPr id="0" name=""/>
        <dsp:cNvSpPr/>
      </dsp:nvSpPr>
      <dsp:spPr>
        <a:xfrm>
          <a:off x="1760699" y="70704"/>
          <a:ext cx="1145851" cy="1145851"/>
        </a:xfrm>
        <a:prstGeom prst="ellipse">
          <a:avLst/>
        </a:prstGeom>
        <a:solidFill>
          <a:schemeClr val="accent3">
            <a:alpha val="50000"/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Vision </a:t>
          </a:r>
        </a:p>
      </dsp:txBody>
      <dsp:txXfrm>
        <a:off x="1928505" y="238510"/>
        <a:ext cx="810239" cy="810239"/>
      </dsp:txXfrm>
    </dsp:sp>
    <dsp:sp modelId="{1D70AABB-5E49-4FAA-927A-0DC242F6E4E0}">
      <dsp:nvSpPr>
        <dsp:cNvPr id="0" name=""/>
        <dsp:cNvSpPr/>
      </dsp:nvSpPr>
      <dsp:spPr>
        <a:xfrm>
          <a:off x="3178573" y="1100849"/>
          <a:ext cx="1145851" cy="1145851"/>
        </a:xfrm>
        <a:prstGeom prst="ellipse">
          <a:avLst/>
        </a:prstGeom>
        <a:solidFill>
          <a:schemeClr val="accent3">
            <a:alpha val="50000"/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Resources and   Technology </a:t>
          </a:r>
        </a:p>
      </dsp:txBody>
      <dsp:txXfrm>
        <a:off x="3346379" y="1268655"/>
        <a:ext cx="810239" cy="810239"/>
      </dsp:txXfrm>
    </dsp:sp>
    <dsp:sp modelId="{8ACEFD4C-A308-4C21-B60C-658EEE676545}">
      <dsp:nvSpPr>
        <dsp:cNvPr id="0" name=""/>
        <dsp:cNvSpPr/>
      </dsp:nvSpPr>
      <dsp:spPr>
        <a:xfrm>
          <a:off x="2636993" y="2767660"/>
          <a:ext cx="1145851" cy="1145851"/>
        </a:xfrm>
        <a:prstGeom prst="ellipse">
          <a:avLst/>
        </a:prstGeom>
        <a:solidFill>
          <a:schemeClr val="accent3">
            <a:alpha val="50000"/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Decision-making</a:t>
          </a:r>
        </a:p>
      </dsp:txBody>
      <dsp:txXfrm>
        <a:off x="2804799" y="2935466"/>
        <a:ext cx="810239" cy="810239"/>
      </dsp:txXfrm>
    </dsp:sp>
    <dsp:sp modelId="{8D4F118E-61A5-43A2-8307-0200A404405A}">
      <dsp:nvSpPr>
        <dsp:cNvPr id="0" name=""/>
        <dsp:cNvSpPr/>
      </dsp:nvSpPr>
      <dsp:spPr>
        <a:xfrm>
          <a:off x="884405" y="2767660"/>
          <a:ext cx="1145851" cy="1145851"/>
        </a:xfrm>
        <a:prstGeom prst="ellipse">
          <a:avLst/>
        </a:prstGeom>
        <a:solidFill>
          <a:schemeClr val="accent3">
            <a:alpha val="50000"/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Trust </a:t>
          </a:r>
        </a:p>
      </dsp:txBody>
      <dsp:txXfrm>
        <a:off x="1052211" y="2935466"/>
        <a:ext cx="810239" cy="810239"/>
      </dsp:txXfrm>
    </dsp:sp>
    <dsp:sp modelId="{A20A00AE-2130-42A9-9BD6-56215D7D5FDD}">
      <dsp:nvSpPr>
        <dsp:cNvPr id="0" name=""/>
        <dsp:cNvSpPr/>
      </dsp:nvSpPr>
      <dsp:spPr>
        <a:xfrm>
          <a:off x="342825" y="1100849"/>
          <a:ext cx="1145851" cy="1145851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Adaptability</a:t>
          </a:r>
        </a:p>
      </dsp:txBody>
      <dsp:txXfrm>
        <a:off x="510631" y="1268655"/>
        <a:ext cx="810239" cy="81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84F6-C11D-594F-8CE8-566F07FF14DF}" type="datetime1">
              <a:rPr lang="en-US" smtClean="0"/>
              <a:pPr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0F1F3-BE60-8445-AF62-C5C74923C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833C-C5C9-5E49-A3D4-B40CD51172CB}" type="datetime1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6E1E-DBF8-544B-B861-FE5D821720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90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/>
              <a:t>Show of hands</a:t>
            </a:r>
          </a:p>
          <a:p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Who has been involved in a strategic partnership with other consultants or providers?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Other consultants where you have led project?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Where the other consultants have led partnership?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Do you have strategic partnership with suppliers of services, -accountant., sales and marketing, website designers, etc.?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8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4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8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7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0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Unprecedented</a:t>
            </a:r>
          </a:p>
          <a:p>
            <a:pPr lvl="1"/>
            <a:r>
              <a:rPr lang="en-US" dirty="0"/>
              <a:t>VUCA – Volatile, Uncertainty, Complexity, Ambiguity</a:t>
            </a:r>
          </a:p>
          <a:p>
            <a:pPr lvl="1"/>
            <a:r>
              <a:rPr lang="en-US" dirty="0"/>
              <a:t>Technology moving very quickly </a:t>
            </a:r>
            <a:r>
              <a:rPr lang="mr-IN" dirty="0"/>
              <a:t>–</a:t>
            </a:r>
            <a:r>
              <a:rPr lang="en-US" dirty="0"/>
              <a:t> science fiction changing traditional businesses</a:t>
            </a:r>
          </a:p>
          <a:p>
            <a:pPr lvl="1"/>
            <a:r>
              <a:rPr lang="en-US" dirty="0"/>
              <a:t>Big data </a:t>
            </a:r>
            <a:r>
              <a:rPr lang="mr-IN" dirty="0"/>
              <a:t>–</a:t>
            </a:r>
            <a:r>
              <a:rPr lang="en-US" dirty="0"/>
              <a:t> new sources of customer data</a:t>
            </a:r>
          </a:p>
          <a:p>
            <a:pPr lvl="1"/>
            <a:r>
              <a:rPr lang="en-US" dirty="0"/>
              <a:t>Connectivity</a:t>
            </a:r>
          </a:p>
          <a:p>
            <a:r>
              <a:rPr lang="en-US" sz="1700" dirty="0"/>
              <a:t>Shifting demographics</a:t>
            </a:r>
          </a:p>
          <a:p>
            <a:pPr lvl="1"/>
            <a:r>
              <a:rPr lang="en-US" dirty="0"/>
              <a:t>Digital generation and </a:t>
            </a:r>
            <a:r>
              <a:rPr lang="en-US" dirty="0" err="1"/>
              <a:t>millenials</a:t>
            </a:r>
            <a:r>
              <a:rPr lang="en-US" dirty="0"/>
              <a:t> see the world differently. Digital natives after 1996 have never lived without the internet</a:t>
            </a:r>
          </a:p>
          <a:p>
            <a:r>
              <a:rPr lang="en-US" sz="1700" dirty="0"/>
              <a:t>Clients have unprecedented access to you and your competition </a:t>
            </a:r>
            <a:r>
              <a:rPr lang="mr-IN" sz="1700" dirty="0"/>
              <a:t>–</a:t>
            </a:r>
            <a:r>
              <a:rPr lang="en-US" sz="1700" dirty="0"/>
              <a:t> more difficult to stand out as an expert</a:t>
            </a:r>
          </a:p>
          <a:p>
            <a:r>
              <a:rPr lang="en-US" sz="1700" dirty="0"/>
              <a:t>Pressure on clients to be agile in their strategy, structure, processes, people and technology toward value creating and value protecting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1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Peter Zak Model</a:t>
            </a:r>
          </a:p>
          <a:p>
            <a:r>
              <a:rPr lang="en-US" dirty="0"/>
              <a:t>Ovation </a:t>
            </a:r>
            <a:r>
              <a:rPr lang="mr-IN" dirty="0"/>
              <a:t>–</a:t>
            </a:r>
            <a:r>
              <a:rPr lang="en-US" dirty="0"/>
              <a:t> 61%</a:t>
            </a:r>
          </a:p>
          <a:p>
            <a:r>
              <a:rPr lang="en-US" dirty="0"/>
              <a:t>Expectation </a:t>
            </a:r>
            <a:r>
              <a:rPr lang="mr-IN" dirty="0"/>
              <a:t>–</a:t>
            </a:r>
            <a:r>
              <a:rPr lang="en-US" dirty="0"/>
              <a:t> 72%</a:t>
            </a:r>
          </a:p>
          <a:p>
            <a:r>
              <a:rPr lang="en-US" dirty="0"/>
              <a:t>Yield </a:t>
            </a:r>
            <a:r>
              <a:rPr lang="mr-IN" dirty="0"/>
              <a:t>–</a:t>
            </a:r>
            <a:r>
              <a:rPr lang="en-US" dirty="0"/>
              <a:t> 57%</a:t>
            </a:r>
          </a:p>
          <a:p>
            <a:r>
              <a:rPr lang="en-US" dirty="0"/>
              <a:t>Transfer </a:t>
            </a:r>
            <a:r>
              <a:rPr lang="mr-IN" dirty="0"/>
              <a:t>–</a:t>
            </a:r>
            <a:r>
              <a:rPr lang="en-US" dirty="0"/>
              <a:t> 54%</a:t>
            </a:r>
          </a:p>
          <a:p>
            <a:r>
              <a:rPr lang="en-US" dirty="0"/>
              <a:t>Openness </a:t>
            </a:r>
            <a:r>
              <a:rPr lang="mr-IN" dirty="0"/>
              <a:t>–</a:t>
            </a:r>
            <a:r>
              <a:rPr lang="en-US" dirty="0"/>
              <a:t> 63%</a:t>
            </a:r>
          </a:p>
          <a:p>
            <a:r>
              <a:rPr lang="en-US" dirty="0"/>
              <a:t>Caring </a:t>
            </a:r>
            <a:r>
              <a:rPr lang="mr-IN" dirty="0"/>
              <a:t>–</a:t>
            </a:r>
            <a:r>
              <a:rPr lang="en-US" dirty="0"/>
              <a:t> 45%</a:t>
            </a:r>
          </a:p>
          <a:p>
            <a:r>
              <a:rPr lang="en-US" dirty="0"/>
              <a:t>Invest </a:t>
            </a:r>
            <a:r>
              <a:rPr lang="mr-IN" dirty="0"/>
              <a:t>–</a:t>
            </a:r>
            <a:r>
              <a:rPr lang="en-US" dirty="0"/>
              <a:t> 49%</a:t>
            </a:r>
          </a:p>
          <a:p>
            <a:r>
              <a:rPr lang="en-US" dirty="0"/>
              <a:t>Natural </a:t>
            </a:r>
            <a:r>
              <a:rPr lang="mr-IN" dirty="0"/>
              <a:t>–</a:t>
            </a:r>
            <a:r>
              <a:rPr lang="en-US" dirty="0"/>
              <a:t> 46%</a:t>
            </a:r>
          </a:p>
          <a:p>
            <a:endParaRPr lang="en-US" dirty="0"/>
          </a:p>
          <a:p>
            <a:r>
              <a:rPr lang="en-US" b="1" dirty="0" err="1"/>
              <a:t>Lojeski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VD associated with:</a:t>
            </a:r>
          </a:p>
          <a:p>
            <a:r>
              <a:rPr lang="en-US" dirty="0"/>
              <a:t>90% drop in innovation</a:t>
            </a:r>
          </a:p>
          <a:p>
            <a:r>
              <a:rPr lang="en-US" dirty="0"/>
              <a:t>83% decrease in trust</a:t>
            </a:r>
          </a:p>
          <a:p>
            <a:r>
              <a:rPr lang="en-US" dirty="0"/>
              <a:t>80% drop in job satisfaction and employee engagement</a:t>
            </a:r>
          </a:p>
          <a:p>
            <a:r>
              <a:rPr lang="en-US" dirty="0"/>
              <a:t>65% decrease in clarity</a:t>
            </a:r>
          </a:p>
          <a:p>
            <a:r>
              <a:rPr lang="en-US" dirty="0"/>
              <a:t>60% decline in on-time and on budget performance</a:t>
            </a:r>
          </a:p>
          <a:p>
            <a:r>
              <a:rPr lang="en-US" dirty="0"/>
              <a:t>50% hit in leaders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1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7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3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53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82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67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/>
              <a:t>Show of hands</a:t>
            </a:r>
          </a:p>
          <a:p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Who has been involved in a strategic partnership with other consultants or providers?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Other consultants where you have led project?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Where the other consultants have led partnership?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Do you have strategic partnership with suppliers of services, -accountant., sales and marketing, website designers, etc.?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Unprecedented</a:t>
            </a:r>
          </a:p>
          <a:p>
            <a:pPr lvl="1"/>
            <a:r>
              <a:rPr lang="en-US" dirty="0"/>
              <a:t>VUCA – Volatile, Uncertainty, Complexity, Ambiguity</a:t>
            </a:r>
          </a:p>
          <a:p>
            <a:pPr lvl="1"/>
            <a:r>
              <a:rPr lang="en-US" dirty="0"/>
              <a:t>Technology moving very quickly </a:t>
            </a:r>
            <a:r>
              <a:rPr lang="mr-IN" dirty="0"/>
              <a:t>–</a:t>
            </a:r>
            <a:r>
              <a:rPr lang="en-US" dirty="0"/>
              <a:t> science fiction changing traditional businesses</a:t>
            </a:r>
          </a:p>
          <a:p>
            <a:pPr lvl="1"/>
            <a:r>
              <a:rPr lang="en-US" dirty="0"/>
              <a:t>Big data </a:t>
            </a:r>
            <a:r>
              <a:rPr lang="mr-IN" dirty="0"/>
              <a:t>–</a:t>
            </a:r>
            <a:r>
              <a:rPr lang="en-US" dirty="0"/>
              <a:t> new sources of customer data</a:t>
            </a:r>
          </a:p>
          <a:p>
            <a:pPr lvl="1"/>
            <a:r>
              <a:rPr lang="en-US" dirty="0"/>
              <a:t>Connectivity</a:t>
            </a:r>
          </a:p>
          <a:p>
            <a:r>
              <a:rPr lang="en-US" sz="1700" dirty="0"/>
              <a:t>Shifting demographics</a:t>
            </a:r>
          </a:p>
          <a:p>
            <a:pPr lvl="1"/>
            <a:r>
              <a:rPr lang="en-US" dirty="0"/>
              <a:t>Digital generation and </a:t>
            </a:r>
            <a:r>
              <a:rPr lang="en-US" dirty="0" err="1"/>
              <a:t>millenials</a:t>
            </a:r>
            <a:r>
              <a:rPr lang="en-US" dirty="0"/>
              <a:t> see the world differently. Digital natives after 1996 have never lived without the internet</a:t>
            </a:r>
          </a:p>
          <a:p>
            <a:r>
              <a:rPr lang="en-US" sz="1700" dirty="0"/>
              <a:t>Clients have unprecedented access to you and your competition </a:t>
            </a:r>
            <a:r>
              <a:rPr lang="mr-IN" sz="1700" dirty="0"/>
              <a:t>–</a:t>
            </a:r>
            <a:r>
              <a:rPr lang="en-US" sz="1700" dirty="0"/>
              <a:t> more difficult to stand out as an expert</a:t>
            </a:r>
          </a:p>
          <a:p>
            <a:r>
              <a:rPr lang="en-US" sz="1700" dirty="0"/>
              <a:t>Pressure on clients to be agile in their strategy, structure, processes, people and technology toward value creating and value protecting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2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1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E1E-DBF8-544B-B861-FE5D821720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977529" y="6768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9600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en-US" sz="1200" dirty="0">
              <a:latin typeface="Lucida Bright"/>
              <a:cs typeface="Lucida Br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5334000" y="3429000"/>
            <a:ext cx="6858000" cy="1588"/>
          </a:xfrm>
          <a:prstGeom prst="line">
            <a:avLst/>
          </a:prstGeom>
          <a:ln w="222250">
            <a:gradFill flip="none" rotWithShape="1">
              <a:gsLst>
                <a:gs pos="61000">
                  <a:srgbClr val="00009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5562997" y="3428603"/>
            <a:ext cx="6858000" cy="794"/>
          </a:xfrm>
          <a:prstGeom prst="line">
            <a:avLst/>
          </a:prstGeom>
          <a:ln w="152400">
            <a:gradFill flip="none" rotWithShape="1">
              <a:gsLst>
                <a:gs pos="6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6021324"/>
            <a:ext cx="1586070" cy="68427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" y="628110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  <a:latin typeface="Lucida Bright"/>
                <a:cs typeface="Lucida Bright"/>
              </a:rPr>
              <a:t>Transformative Leadership through Astute Insights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Lucida Bright"/>
          <a:ea typeface="+mj-ea"/>
          <a:cs typeface="Lucida Br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Lucida Bright"/>
          <a:ea typeface="+mn-ea"/>
          <a:cs typeface="Lucida Br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Lucida Bright"/>
          <a:ea typeface="+mn-ea"/>
          <a:cs typeface="Lucida Br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Lucida Bright"/>
          <a:ea typeface="+mn-ea"/>
          <a:cs typeface="Lucida Br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Lucida Bright"/>
          <a:ea typeface="+mn-ea"/>
          <a:cs typeface="Lucida Br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Lucida Bright"/>
          <a:ea typeface="+mn-ea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644775"/>
            <a:ext cx="45720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Building Strategic Relationships with Other Consultants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100" b="1" dirty="0"/>
              <a:t>Chemical Consultants Network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Charles Dormer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October 2018</a:t>
            </a:r>
          </a:p>
        </p:txBody>
      </p:sp>
      <p:pic>
        <p:nvPicPr>
          <p:cNvPr id="4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-2438400" y="990600"/>
            <a:ext cx="8915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Reasons for Entering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74837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are the reasons you entered into a strategic relationship with another consultant or consultant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7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Reasons for Entering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5257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/>
              <a:t>What are the reasons you entered into a strategic relationship with another consultant or consultant group?</a:t>
            </a:r>
          </a:p>
          <a:p>
            <a:pPr lvl="1"/>
            <a:r>
              <a:rPr lang="en-US" sz="1600" dirty="0"/>
              <a:t>Credibility</a:t>
            </a:r>
          </a:p>
          <a:p>
            <a:pPr lvl="1"/>
            <a:r>
              <a:rPr lang="en-US" sz="1600" dirty="0"/>
              <a:t>Complementary Expertise</a:t>
            </a:r>
          </a:p>
          <a:p>
            <a:pPr lvl="1"/>
            <a:r>
              <a:rPr lang="en-US" sz="1600" dirty="0"/>
              <a:t>Additional Contacts</a:t>
            </a:r>
          </a:p>
          <a:p>
            <a:pPr lvl="1"/>
            <a:r>
              <a:rPr lang="en-US" sz="1600" dirty="0"/>
              <a:t>Sharing business risk</a:t>
            </a:r>
          </a:p>
          <a:p>
            <a:pPr lvl="1"/>
            <a:r>
              <a:rPr lang="en-US" sz="1600" dirty="0"/>
              <a:t>Opening to new markets</a:t>
            </a:r>
          </a:p>
          <a:p>
            <a:pPr lvl="1"/>
            <a:r>
              <a:rPr lang="en-US" sz="1600" dirty="0"/>
              <a:t>Increase capacity</a:t>
            </a:r>
          </a:p>
          <a:p>
            <a:pPr lvl="1"/>
            <a:r>
              <a:rPr lang="en-US" sz="1600" dirty="0"/>
              <a:t>Deal with multiple requests from client and change of scope </a:t>
            </a:r>
          </a:p>
          <a:p>
            <a:pPr lvl="1"/>
            <a:r>
              <a:rPr lang="en-US" sz="1600" dirty="0"/>
              <a:t>Add diverse and creative thinking (two heads better than one)</a:t>
            </a:r>
          </a:p>
          <a:p>
            <a:pPr lvl="1"/>
            <a:r>
              <a:rPr lang="en-US" sz="1600" dirty="0"/>
              <a:t>Access to thought leadership</a:t>
            </a:r>
          </a:p>
          <a:p>
            <a:pPr lvl="1"/>
            <a:r>
              <a:rPr lang="en-US" sz="1600" dirty="0"/>
              <a:t>Perceived size of company</a:t>
            </a:r>
          </a:p>
          <a:p>
            <a:pPr lvl="1"/>
            <a:r>
              <a:rPr lang="en-US" sz="1600" dirty="0"/>
              <a:t>Brand evolution</a:t>
            </a:r>
          </a:p>
          <a:p>
            <a:pPr lvl="1"/>
            <a:r>
              <a:rPr lang="en-US" sz="1600" dirty="0"/>
              <a:t>Opening contracts and opportunities that need additional certifications,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7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Choosing the Right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74837"/>
            <a:ext cx="4800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How did you identify the right partner and make the decision to work with them?</a:t>
            </a:r>
          </a:p>
          <a:p>
            <a:pPr lvl="0"/>
            <a:r>
              <a:rPr lang="en-US" sz="2400" dirty="0"/>
              <a:t>What were some of the qualities you looked for in a partner?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IMG_92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" y="1863587"/>
            <a:ext cx="2992718" cy="33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Choosing the Right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5859"/>
            <a:ext cx="5181600" cy="50504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100" dirty="0"/>
              <a:t>How did you identify the right partner and make the decision to work with them?</a:t>
            </a:r>
          </a:p>
          <a:p>
            <a:pPr lvl="0"/>
            <a:r>
              <a:rPr lang="en-US" sz="2100" dirty="0"/>
              <a:t>What were some of the qualities you looked for in a partner?</a:t>
            </a:r>
          </a:p>
          <a:p>
            <a:pPr lvl="1"/>
            <a:r>
              <a:rPr lang="en-US" sz="1700" dirty="0"/>
              <a:t>Good fit </a:t>
            </a:r>
            <a:r>
              <a:rPr lang="mr-IN" sz="1700" dirty="0"/>
              <a:t>–</a:t>
            </a:r>
            <a:r>
              <a:rPr lang="en-US" sz="1700" dirty="0"/>
              <a:t> usually get a “gut” feeling if you can trust that person</a:t>
            </a:r>
          </a:p>
          <a:p>
            <a:pPr lvl="1"/>
            <a:r>
              <a:rPr lang="en-US" sz="1700" dirty="0"/>
              <a:t>Good communication</a:t>
            </a:r>
          </a:p>
          <a:p>
            <a:pPr lvl="1"/>
            <a:r>
              <a:rPr lang="en-US" sz="1700" dirty="0"/>
              <a:t>Understand their world view</a:t>
            </a:r>
          </a:p>
          <a:p>
            <a:pPr lvl="1"/>
            <a:r>
              <a:rPr lang="en-US" sz="1700" dirty="0"/>
              <a:t>Good fit with potential clients</a:t>
            </a:r>
          </a:p>
          <a:p>
            <a:pPr lvl="1"/>
            <a:r>
              <a:rPr lang="en-US" sz="1700" dirty="0"/>
              <a:t>References from past work</a:t>
            </a:r>
          </a:p>
          <a:p>
            <a:pPr lvl="1"/>
            <a:r>
              <a:rPr lang="en-US" sz="1700" dirty="0"/>
              <a:t>Exploratory discussions including how do they deal with a client in crisis situation?</a:t>
            </a:r>
          </a:p>
          <a:p>
            <a:pPr lvl="1"/>
            <a:r>
              <a:rPr lang="en-US" sz="1700" dirty="0"/>
              <a:t>See examples of their product and assess quality</a:t>
            </a:r>
          </a:p>
          <a:p>
            <a:pPr lvl="1"/>
            <a:r>
              <a:rPr lang="en-US" sz="1700" dirty="0"/>
              <a:t>Due </a:t>
            </a:r>
            <a:r>
              <a:rPr lang="en-US" sz="1700" dirty="0" err="1"/>
              <a:t>dilligence</a:t>
            </a:r>
            <a:r>
              <a:rPr lang="en-US" sz="1700" dirty="0"/>
              <a:t> of company background, etc.</a:t>
            </a:r>
          </a:p>
          <a:p>
            <a:pPr lvl="1"/>
            <a:r>
              <a:rPr lang="en-US" sz="1700" dirty="0"/>
              <a:t>Identify good cultural fit and shared values</a:t>
            </a:r>
          </a:p>
          <a:p>
            <a:pPr lvl="1"/>
            <a:r>
              <a:rPr lang="en-US" sz="1700" dirty="0"/>
              <a:t>IMC-USA Code of Ethics </a:t>
            </a:r>
          </a:p>
          <a:p>
            <a:pPr lvl="1"/>
            <a:r>
              <a:rPr lang="en-US" sz="1700" dirty="0"/>
              <a:t>Set up a trial project so you can see how they really work</a:t>
            </a:r>
          </a:p>
          <a:p>
            <a:pPr lvl="1"/>
            <a:r>
              <a:rPr lang="en-US" sz="1700" dirty="0"/>
              <a:t>Shared thinking, however, sometimes need a different point of view</a:t>
            </a:r>
          </a:p>
          <a:p>
            <a:pPr lvl="1"/>
            <a:r>
              <a:rPr lang="en-US" sz="1700" dirty="0"/>
              <a:t>If relationship is to be truly strategic </a:t>
            </a:r>
            <a:r>
              <a:rPr lang="mr-IN" sz="1700" dirty="0"/>
              <a:t>–</a:t>
            </a:r>
            <a:r>
              <a:rPr lang="en-US" sz="1700" dirty="0"/>
              <a:t> need to vet the relationship for 6 months </a:t>
            </a:r>
            <a:r>
              <a:rPr lang="mr-IN" sz="1700" dirty="0"/>
              <a:t>–</a:t>
            </a:r>
            <a:r>
              <a:rPr lang="en-US" sz="1700" dirty="0"/>
              <a:t> try them 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IMG_92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992718" cy="33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Forming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74837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How did you approach the potential partner and negotiate terms and conditions?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7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/>
              <a:t>How did you approach the potential partner and negotiate terms and conditions?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5650"/>
            <a:ext cx="5029200" cy="4832350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Put something in writing </a:t>
            </a:r>
            <a:r>
              <a:rPr lang="mr-IN" sz="1400" dirty="0"/>
              <a:t>–</a:t>
            </a:r>
            <a:r>
              <a:rPr lang="en-US" sz="1400" dirty="0"/>
              <a:t> contract</a:t>
            </a:r>
          </a:p>
          <a:p>
            <a:pPr lvl="2"/>
            <a:r>
              <a:rPr lang="en-US" sz="1200" dirty="0"/>
              <a:t>Clear scope of work</a:t>
            </a:r>
          </a:p>
          <a:p>
            <a:pPr lvl="2"/>
            <a:r>
              <a:rPr lang="en-US" sz="1200" dirty="0"/>
              <a:t>What success looks like</a:t>
            </a:r>
          </a:p>
          <a:p>
            <a:pPr lvl="2"/>
            <a:r>
              <a:rPr lang="en-US" sz="1200" dirty="0"/>
              <a:t>Who owns product and IP </a:t>
            </a:r>
            <a:r>
              <a:rPr lang="mr-IN" sz="1200" dirty="0"/>
              <a:t>–</a:t>
            </a:r>
            <a:r>
              <a:rPr lang="en-US" sz="1200" dirty="0"/>
              <a:t> intellectual and capital</a:t>
            </a:r>
          </a:p>
          <a:p>
            <a:pPr lvl="2"/>
            <a:r>
              <a:rPr lang="en-US" sz="1200" dirty="0"/>
              <a:t>Confidentiality</a:t>
            </a:r>
          </a:p>
          <a:p>
            <a:pPr lvl="2"/>
            <a:r>
              <a:rPr lang="en-US" sz="1200" dirty="0"/>
              <a:t>Conflict of interests</a:t>
            </a:r>
          </a:p>
          <a:p>
            <a:pPr lvl="2"/>
            <a:r>
              <a:rPr lang="en-US" sz="1200" dirty="0"/>
              <a:t>Terms </a:t>
            </a:r>
            <a:r>
              <a:rPr lang="mr-IN" sz="1200" dirty="0"/>
              <a:t>–</a:t>
            </a:r>
            <a:r>
              <a:rPr lang="en-US" sz="1200" dirty="0"/>
              <a:t> who gets paid what and when</a:t>
            </a:r>
          </a:p>
          <a:p>
            <a:pPr lvl="2"/>
            <a:r>
              <a:rPr lang="en-US" sz="1200" dirty="0"/>
              <a:t>Termination, etc. </a:t>
            </a:r>
            <a:r>
              <a:rPr lang="mr-IN" sz="1200" dirty="0"/>
              <a:t>–</a:t>
            </a:r>
            <a:r>
              <a:rPr lang="en-US" sz="1200" dirty="0"/>
              <a:t> Consider exit strategy</a:t>
            </a:r>
          </a:p>
          <a:p>
            <a:pPr lvl="1"/>
            <a:r>
              <a:rPr lang="en-US" sz="1400" dirty="0"/>
              <a:t>Be clear about the independence of the parties </a:t>
            </a:r>
            <a:r>
              <a:rPr lang="mr-IN" sz="1400" dirty="0"/>
              <a:t>–</a:t>
            </a:r>
            <a:r>
              <a:rPr lang="en-US" sz="1400" dirty="0"/>
              <a:t> be willing to lose some control</a:t>
            </a:r>
          </a:p>
          <a:p>
            <a:pPr lvl="1"/>
            <a:r>
              <a:rPr lang="en-US" sz="1400" dirty="0"/>
              <a:t>Be clear about any restrictions on work in the future</a:t>
            </a:r>
          </a:p>
          <a:p>
            <a:pPr lvl="1"/>
            <a:r>
              <a:rPr lang="en-US" sz="1400" dirty="0"/>
              <a:t>Negotiate what each party believes is fair</a:t>
            </a:r>
          </a:p>
          <a:p>
            <a:pPr lvl="1"/>
            <a:r>
              <a:rPr lang="en-US" sz="1400" dirty="0"/>
              <a:t>Be willing to walk away if necessary</a:t>
            </a:r>
          </a:p>
          <a:p>
            <a:pPr lvl="1"/>
            <a:r>
              <a:rPr lang="en-US" sz="1400" dirty="0"/>
              <a:t>Contract on a trial basis (6-months to 1 Year) </a:t>
            </a:r>
            <a:r>
              <a:rPr lang="mr-IN" sz="1400" dirty="0"/>
              <a:t>–</a:t>
            </a:r>
            <a:r>
              <a:rPr lang="en-US" sz="1400" dirty="0"/>
              <a:t> try out relationship on a short term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955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Managing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are some of the pitfalls you encountered in forming the relationship?</a:t>
            </a:r>
          </a:p>
          <a:p>
            <a:pPr lvl="0"/>
            <a:r>
              <a:rPr lang="en-US" sz="2400" dirty="0"/>
              <a:t>Once the relationship was formed what were some of the best practices you saw that helped to make the relationship successful?</a:t>
            </a:r>
          </a:p>
          <a:p>
            <a:pPr lvl="0"/>
            <a:r>
              <a:rPr lang="en-US" sz="2400" dirty="0"/>
              <a:t>What were the lessons learned when the relationship was not successful?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cl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1"/>
            <a:ext cx="27432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research identified two dimensions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14488"/>
            <a:ext cx="5334000" cy="4525963"/>
          </a:xfrm>
        </p:spPr>
        <p:txBody>
          <a:bodyPr/>
          <a:lstStyle/>
          <a:p>
            <a:r>
              <a:rPr lang="en-US" dirty="0"/>
              <a:t>Task and Delivery factors </a:t>
            </a:r>
          </a:p>
          <a:p>
            <a:r>
              <a:rPr lang="en-US" dirty="0"/>
              <a:t>Trust and Relationships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consider those factors</a:t>
            </a:r>
            <a:r>
              <a:rPr lang="mr-IN" dirty="0"/>
              <a:t>……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ilver microsc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" y="1905000"/>
            <a:ext cx="2743199" cy="37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5211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Task and Delivery Factors “Hardware” (TD)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/>
              <a:t>Reasons for entering the alliance (RA)</a:t>
            </a:r>
          </a:p>
          <a:p>
            <a:r>
              <a:rPr lang="en-US" sz="1800" dirty="0"/>
              <a:t>Identification of the right partner (RP)</a:t>
            </a:r>
          </a:p>
          <a:p>
            <a:r>
              <a:rPr lang="en-US" sz="1800" dirty="0"/>
              <a:t>Potential synergies in the collaboration (PS)</a:t>
            </a:r>
          </a:p>
          <a:p>
            <a:r>
              <a:rPr lang="en-US" sz="1800" dirty="0"/>
              <a:t>Driving to outcome and deliverables (DO)</a:t>
            </a:r>
          </a:p>
          <a:p>
            <a:r>
              <a:rPr lang="en-US" sz="1800" dirty="0"/>
              <a:t>Alliance structure, planning and governance (AS)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6764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Trust and Relationship Factors</a:t>
            </a:r>
            <a:br>
              <a:rPr lang="en-US" sz="1800" b="1" dirty="0"/>
            </a:br>
            <a:r>
              <a:rPr lang="en-US" sz="1800" b="1" dirty="0"/>
              <a:t>“Software” (TR)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/>
              <a:t>Organizational differences (OD)</a:t>
            </a:r>
          </a:p>
          <a:p>
            <a:r>
              <a:rPr lang="en-US" sz="1800" dirty="0"/>
              <a:t>Chemistry between partners (CP)</a:t>
            </a:r>
          </a:p>
          <a:p>
            <a:r>
              <a:rPr lang="en-US" sz="1800" dirty="0"/>
              <a:t>Working together to collaborate (WT)</a:t>
            </a:r>
          </a:p>
          <a:p>
            <a:r>
              <a:rPr lang="en-US" sz="1800" dirty="0"/>
              <a:t>Alliance leadership (AL)</a:t>
            </a:r>
          </a:p>
          <a:p>
            <a:r>
              <a:rPr lang="en-US" sz="1800" dirty="0"/>
              <a:t>Communication and Collaborative Technologies (CT)</a:t>
            </a:r>
          </a:p>
        </p:txBody>
      </p:sp>
    </p:spTree>
    <p:extLst>
      <p:ext uri="{BB962C8B-B14F-4D97-AF65-F5344CB8AC3E}">
        <p14:creationId xmlns:p14="http://schemas.microsoft.com/office/powerpoint/2010/main" val="166145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7772400" cy="1066800"/>
          </a:xfrm>
        </p:spPr>
        <p:txBody>
          <a:bodyPr>
            <a:noAutofit/>
          </a:bodyPr>
          <a:lstStyle/>
          <a:p>
            <a:r>
              <a:rPr lang="en-US" sz="3200" b="1" dirty="0"/>
              <a:t>Partnerships and Collaborations can take several forms</a:t>
            </a:r>
            <a:r>
              <a:rPr lang="is-IS" sz="3200" b="1" dirty="0"/>
              <a:t>…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84991"/>
              </p:ext>
            </p:extLst>
          </p:nvPr>
        </p:nvGraphicFramePr>
        <p:xfrm>
          <a:off x="20574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43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6600"/>
                          </a:solidFill>
                        </a:rPr>
                        <a:t>Unproductive</a:t>
                      </a:r>
                      <a:r>
                        <a:rPr lang="en-US" sz="2400" b="1" baseline="0" dirty="0">
                          <a:solidFill>
                            <a:srgbClr val="FF6600"/>
                          </a:solidFill>
                        </a:rPr>
                        <a:t> Friendship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8000"/>
                          </a:solidFill>
                        </a:rPr>
                        <a:t>Transformational Co-Creative Collaboration</a:t>
                      </a: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96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Fruitless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Liasons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6600"/>
                          </a:solidFill>
                        </a:rPr>
                        <a:t>Transactional Partnership</a:t>
                      </a: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3048000"/>
            <a:ext cx="1381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Trust &amp; </a:t>
            </a:r>
          </a:p>
          <a:p>
            <a:r>
              <a:rPr lang="en-US" b="1" dirty="0"/>
              <a:t>Relationship</a:t>
            </a:r>
          </a:p>
          <a:p>
            <a:r>
              <a:rPr lang="en-US" b="1" dirty="0"/>
              <a:t>Factors (TR)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5726668"/>
            <a:ext cx="307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and Delivery Factors (TD)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3086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31340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9440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8746" y="25146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000" y="531340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912" y="53134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545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dirty="0"/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8153400" y="608013"/>
            <a:ext cx="228600" cy="230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0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Building Strategic Relationships with Other Consultants - Overview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4191000" cy="4754563"/>
          </a:xfrm>
        </p:spPr>
        <p:txBody>
          <a:bodyPr>
            <a:normAutofit/>
          </a:bodyPr>
          <a:lstStyle/>
          <a:p>
            <a:r>
              <a:rPr lang="en-US" sz="2000" dirty="0"/>
              <a:t>Client environment changed and is changing</a:t>
            </a:r>
          </a:p>
          <a:p>
            <a:r>
              <a:rPr lang="en-US" sz="2000" dirty="0"/>
              <a:t>We need innovative business models to meet changing needs</a:t>
            </a:r>
          </a:p>
          <a:p>
            <a:pPr lvl="1"/>
            <a:r>
              <a:rPr lang="en-US" sz="1600" dirty="0"/>
              <a:t>One idea strategic relationships</a:t>
            </a:r>
          </a:p>
          <a:p>
            <a:r>
              <a:rPr lang="en-US" sz="2000" dirty="0"/>
              <a:t>What do we mean by strategic partnerships?</a:t>
            </a:r>
          </a:p>
          <a:p>
            <a:r>
              <a:rPr lang="en-US" sz="2000" dirty="0"/>
              <a:t>Reasons for entering partnerships</a:t>
            </a:r>
          </a:p>
          <a:p>
            <a:r>
              <a:rPr lang="en-US" sz="2000" dirty="0"/>
              <a:t>Managing the relationship</a:t>
            </a:r>
          </a:p>
          <a:p>
            <a:r>
              <a:rPr lang="en-US" sz="2000" dirty="0"/>
              <a:t>Exiting the relationship</a:t>
            </a:r>
          </a:p>
        </p:txBody>
      </p:sp>
      <p:pic>
        <p:nvPicPr>
          <p:cNvPr id="8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2743200" y="1646237"/>
            <a:ext cx="7391400" cy="38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-1981200" y="1548679"/>
            <a:ext cx="8077200" cy="407311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8E22A1-1D08-BA43-B1D6-F10B142DD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052672"/>
              </p:ext>
            </p:extLst>
          </p:nvPr>
        </p:nvGraphicFramePr>
        <p:xfrm>
          <a:off x="3790950" y="1730784"/>
          <a:ext cx="4667250" cy="39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4F61D58-12B0-DC4B-91C2-4244A65BA69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Lucida Bright"/>
                <a:ea typeface="+mj-ea"/>
                <a:cs typeface="Lucida Bright"/>
              </a:defRPr>
            </a:lvl1pPr>
          </a:lstStyle>
          <a:p>
            <a:r>
              <a:rPr lang="en-US" sz="4000" b="1" dirty="0"/>
              <a:t>Model – Successful Alliances in Biotechnology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CA9D3-5E1F-4540-A2DE-9DAFB9D68D40}"/>
              </a:ext>
            </a:extLst>
          </p:cNvPr>
          <p:cNvSpPr txBox="1"/>
          <p:nvPr/>
        </p:nvSpPr>
        <p:spPr>
          <a:xfrm>
            <a:off x="3352800" y="6356350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Dormer and Thomas </a:t>
            </a:r>
            <a:r>
              <a:rPr lang="en-US" dirty="0" err="1"/>
              <a:t>Esseau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21950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Neuroscience of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1428004"/>
            <a:ext cx="5504330" cy="47047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ea typeface="ＭＳ 明朝"/>
              </a:rPr>
              <a:t>Employee in high-trust organizations are: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More productive (50% higher)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have more energy at work (106% more)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collaborate better with colleagues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stay with their employer longer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suffer less stress (74% less)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happier with their lives (29% more)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fewer sick days (13% less)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more engaged (76% more)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Less burn out (40% less)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3200400" y="1459341"/>
            <a:ext cx="7391400" cy="387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076" y="5486400"/>
            <a:ext cx="242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Zak </a:t>
            </a:r>
            <a:r>
              <a:rPr lang="mr-IN" dirty="0"/>
              <a:t>–</a:t>
            </a:r>
            <a:r>
              <a:rPr lang="en-US" dirty="0"/>
              <a:t> HBR January-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197307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to Manage for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1219200"/>
            <a:ext cx="5504330" cy="47047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Recognize excellence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Immediately after goal met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Comes from peers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Tangible, unexpected, personal and public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Induce “challenge stress”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Difficult but achievable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Concrete endpoints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Check in frequently to assess progress and adjust if too easy or out of reach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Give people discretion in how they do their work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Autonomy promotes innovation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a typeface="ＭＳ 明朝"/>
              </a:rPr>
              <a:t>Oversight and risk management help minimize negative deviations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Enable job craft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Trust employees to choose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People focus energy on what they care about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>
              <a:ea typeface="ＭＳ 明朝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3200400" y="1459341"/>
            <a:ext cx="7391400" cy="387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076" y="5486400"/>
            <a:ext cx="242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Zak </a:t>
            </a:r>
            <a:r>
              <a:rPr lang="mr-IN" dirty="0"/>
              <a:t>–</a:t>
            </a:r>
            <a:r>
              <a:rPr lang="en-US" dirty="0"/>
              <a:t> HBR January-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172449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to Manage for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1428004"/>
            <a:ext cx="5504330" cy="4704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Share information broadly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Uncertainty about company’s direction leads to chronic stress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Intentionally build relationships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Often get message to focus on completing tasks, not on making friends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When people intentionally build social ties at work </a:t>
            </a:r>
            <a:r>
              <a:rPr lang="mr-IN" sz="1600" dirty="0">
                <a:ea typeface="ＭＳ 明朝"/>
              </a:rPr>
              <a:t>–</a:t>
            </a:r>
            <a:r>
              <a:rPr lang="en-US" sz="1600" dirty="0">
                <a:ea typeface="ＭＳ 明朝"/>
              </a:rPr>
              <a:t> performance improves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Facilitate whole person growth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Develop personally as well as professionally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Growth mindset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ea typeface="ＭＳ 明朝"/>
              </a:rPr>
              <a:t>Show vulnerability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a typeface="ＭＳ 明朝"/>
              </a:rPr>
              <a:t>Ask for help </a:t>
            </a:r>
            <a:r>
              <a:rPr lang="mr-IN" sz="1600" dirty="0">
                <a:ea typeface="ＭＳ 明朝"/>
              </a:rPr>
              <a:t>–</a:t>
            </a:r>
            <a:r>
              <a:rPr lang="en-US" sz="1600" dirty="0">
                <a:ea typeface="ＭＳ 明朝"/>
              </a:rPr>
              <a:t> not just telling them to do things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ea typeface="ＭＳ 明朝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3200400" y="1459341"/>
            <a:ext cx="7391400" cy="387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076" y="5486400"/>
            <a:ext cx="242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Zak </a:t>
            </a:r>
            <a:r>
              <a:rPr lang="mr-IN" dirty="0"/>
              <a:t>–</a:t>
            </a:r>
            <a:r>
              <a:rPr lang="en-US" dirty="0"/>
              <a:t> HBR January-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398129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to Manage for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1428004"/>
            <a:ext cx="5504330" cy="47047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a typeface="ＭＳ 明朝"/>
              </a:rPr>
              <a:t>I would add the following: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consistently open and honest in your interactions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willing to make commitments and live up to them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a typeface="ＭＳ 明朝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ea typeface="ＭＳ 明朝"/>
              </a:rPr>
              <a:t>We have discussed some leadership styles that add to building trust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willing to actively listen and learn – have a growth mindset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empathetic to others and be self-aware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vulnerable and ask for help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present and authentic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ea typeface="ＭＳ 明朝"/>
              </a:rPr>
              <a:t>Be open to giving and receiving feedback</a:t>
            </a:r>
            <a:endParaRPr lang="en-US" sz="1600" dirty="0">
              <a:ea typeface="ＭＳ 明朝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ea typeface="ＭＳ 明朝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3200400" y="1459341"/>
            <a:ext cx="7391400" cy="387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076" y="5486400"/>
            <a:ext cx="242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Zak </a:t>
            </a:r>
            <a:r>
              <a:rPr lang="mr-IN" dirty="0"/>
              <a:t>–</a:t>
            </a:r>
            <a:r>
              <a:rPr lang="en-US" dirty="0"/>
              <a:t> HBR January-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318969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Building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038600" cy="5105400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What are some of the characteristics you look for in a partner that builds trust?</a:t>
            </a:r>
          </a:p>
          <a:p>
            <a:pPr lvl="1"/>
            <a:r>
              <a:rPr lang="en-US" sz="1400" dirty="0"/>
              <a:t>Sharing fresh insights</a:t>
            </a:r>
          </a:p>
          <a:p>
            <a:pPr lvl="1"/>
            <a:r>
              <a:rPr lang="en-US" sz="1400" dirty="0"/>
              <a:t>Insight tools (Myers Briggs, etc.) </a:t>
            </a:r>
          </a:p>
          <a:p>
            <a:pPr lvl="1"/>
            <a:r>
              <a:rPr lang="en-US" sz="1400" dirty="0"/>
              <a:t>Anticipate problems</a:t>
            </a:r>
          </a:p>
          <a:p>
            <a:pPr lvl="1"/>
            <a:r>
              <a:rPr lang="en-US" sz="1400" dirty="0"/>
              <a:t>No surprises</a:t>
            </a:r>
          </a:p>
          <a:p>
            <a:pPr lvl="1"/>
            <a:r>
              <a:rPr lang="en-US" sz="1400" dirty="0"/>
              <a:t>Owning mistakes</a:t>
            </a:r>
          </a:p>
          <a:p>
            <a:pPr lvl="1"/>
            <a:r>
              <a:rPr lang="en-US" sz="1400" dirty="0"/>
              <a:t>Delighting the customer</a:t>
            </a:r>
          </a:p>
          <a:p>
            <a:pPr lvl="1"/>
            <a:r>
              <a:rPr lang="en-US" sz="1400" dirty="0"/>
              <a:t>Be predictable</a:t>
            </a:r>
          </a:p>
          <a:p>
            <a:pPr lvl="1"/>
            <a:r>
              <a:rPr lang="en-US" sz="1400" dirty="0"/>
              <a:t>Active listening</a:t>
            </a:r>
          </a:p>
          <a:p>
            <a:pPr lvl="1"/>
            <a:r>
              <a:rPr lang="en-US" sz="1400" dirty="0"/>
              <a:t>Willing to understand others point of view </a:t>
            </a:r>
          </a:p>
          <a:p>
            <a:pPr lvl="1"/>
            <a:r>
              <a:rPr lang="en-US" sz="1400" dirty="0"/>
              <a:t>Demonstrate advocacy for others </a:t>
            </a:r>
          </a:p>
          <a:p>
            <a:pPr lvl="1"/>
            <a:r>
              <a:rPr lang="en-US" sz="1400" dirty="0"/>
              <a:t>Be a learner</a:t>
            </a:r>
          </a:p>
          <a:p>
            <a:pPr lvl="1"/>
            <a:r>
              <a:rPr lang="en-US" sz="1400" dirty="0"/>
              <a:t>Demonstrate trust behaviors (Covey- Speed of trust)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19600" y="1371600"/>
            <a:ext cx="4038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What are some of the ways to build trust?</a:t>
            </a:r>
          </a:p>
          <a:p>
            <a:pPr lvl="1"/>
            <a:r>
              <a:rPr lang="en-US" sz="1400" dirty="0"/>
              <a:t>Communication </a:t>
            </a:r>
            <a:r>
              <a:rPr lang="mr-IN" sz="1400" dirty="0"/>
              <a:t>–</a:t>
            </a:r>
            <a:r>
              <a:rPr lang="en-US" sz="1400" dirty="0"/>
              <a:t> face to face at least in the first instance</a:t>
            </a:r>
          </a:p>
          <a:p>
            <a:pPr lvl="1"/>
            <a:r>
              <a:rPr lang="en-US" sz="1400" dirty="0"/>
              <a:t>Live up to commitments and follow-up</a:t>
            </a:r>
          </a:p>
          <a:p>
            <a:pPr lvl="1"/>
            <a:r>
              <a:rPr lang="en-US" sz="1400" dirty="0"/>
              <a:t>Transparency</a:t>
            </a:r>
          </a:p>
          <a:p>
            <a:pPr lvl="1"/>
            <a:r>
              <a:rPr lang="en-US" sz="1400" dirty="0"/>
              <a:t>Give back</a:t>
            </a:r>
          </a:p>
          <a:p>
            <a:pPr lvl="1"/>
            <a:r>
              <a:rPr lang="en-US" sz="1400" dirty="0"/>
              <a:t>Be consistent in actions and product delivery</a:t>
            </a:r>
          </a:p>
          <a:p>
            <a:pPr lvl="1"/>
            <a:r>
              <a:rPr lang="en-US" sz="1400" dirty="0"/>
              <a:t>Give feedback</a:t>
            </a:r>
          </a:p>
          <a:p>
            <a:pPr lvl="1"/>
            <a:r>
              <a:rPr lang="en-US" sz="1400" dirty="0"/>
              <a:t>Re-evaluate relationship regularly </a:t>
            </a:r>
            <a:r>
              <a:rPr lang="mr-IN" sz="1400" dirty="0"/>
              <a:t>–</a:t>
            </a:r>
            <a:r>
              <a:rPr lang="en-US" sz="1400" dirty="0"/>
              <a:t> learning</a:t>
            </a:r>
          </a:p>
          <a:p>
            <a:pPr lvl="1"/>
            <a:r>
              <a:rPr lang="en-US" sz="1400" dirty="0"/>
              <a:t>Trust involves taking risk and managing that risk</a:t>
            </a:r>
          </a:p>
          <a:p>
            <a:pPr lvl="1"/>
            <a:r>
              <a:rPr lang="en-US" sz="1400" dirty="0"/>
              <a:t>Manage ego energy</a:t>
            </a:r>
          </a:p>
          <a:p>
            <a:pPr lvl="1"/>
            <a:r>
              <a:rPr lang="en-US" sz="1400" dirty="0"/>
              <a:t>Share values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3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Effective Leaders in a Co-creative collaborations need to</a:t>
            </a:r>
            <a:r>
              <a:rPr lang="is-IS" sz="3600" b="1" dirty="0"/>
              <a:t>…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382000" cy="4525963"/>
          </a:xfrm>
        </p:spPr>
        <p:txBody>
          <a:bodyPr>
            <a:no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1500" dirty="0"/>
              <a:t>Clearly define and communicate a strategy, purpose and vision for the alliance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Assess and select a partner with the right technical expertise, resources and experience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Recognize the technical strengths of partners and how they complement each other and are aligned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Have the ability to drive outcomes (creativity) going beyond the agreement that benefit partners with growth opportunities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Manage the alliance (conflict management, project and alliance management)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Build trust in partnership through influencing skills and courageous leadership (team and stakeholders)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Create the optimal culture within partnership by understanding and appreciating cultural differences and diversity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Manage the team dynamics and create an environment so that everyone can be “in flow”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Create a collaboration that can learn from successes and failures, share ideas and be creative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500" dirty="0"/>
              <a:t>Manage communication and collaborative technologies to ensure clarity and understanding and shorten virtual distance between partners (physical and organizational)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4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Exiting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74837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are best practices you have seen in exiting or terminating the relationship?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7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416175"/>
            <a:ext cx="4876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For more information please contact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1800" b="1" dirty="0"/>
              <a:t>Charles Dormer</a:t>
            </a:r>
            <a:br>
              <a:rPr lang="en-US" sz="1800" b="1" dirty="0"/>
            </a:br>
            <a:r>
              <a:rPr lang="en-US" sz="1800" b="1" dirty="0"/>
              <a:t>APEX STP, LLC</a:t>
            </a:r>
            <a:br>
              <a:rPr lang="en-US" sz="1800" b="1" dirty="0"/>
            </a:br>
            <a:r>
              <a:rPr lang="en-US" sz="1800" b="1" dirty="0" err="1"/>
              <a:t>Charles.Dormer@Apexstp.com</a:t>
            </a:r>
            <a:br>
              <a:rPr lang="en-US" sz="1800" b="1" dirty="0"/>
            </a:br>
            <a:r>
              <a:rPr lang="en-US" sz="1800" b="1" dirty="0"/>
              <a:t>Website: </a:t>
            </a:r>
            <a:r>
              <a:rPr lang="en-US" sz="1800" b="1" dirty="0" err="1"/>
              <a:t>APEXSTP.com</a:t>
            </a:r>
            <a:br>
              <a:rPr lang="en-US" sz="1800" b="1" dirty="0"/>
            </a:br>
            <a:r>
              <a:rPr lang="en-US" sz="1800" b="1" dirty="0"/>
              <a:t>Phone: 484-942-6818</a:t>
            </a:r>
            <a:br>
              <a:rPr lang="en-US" sz="1800" b="1" dirty="0"/>
            </a:br>
            <a:r>
              <a:rPr lang="en-US" sz="1800" b="1" dirty="0"/>
              <a:t>LinkedIn profile</a:t>
            </a:r>
            <a:br>
              <a:rPr lang="en-US" sz="2400" b="1" dirty="0"/>
            </a:br>
            <a:r>
              <a:rPr lang="en-US" sz="1600" b="1" dirty="0"/>
              <a:t>: </a:t>
            </a:r>
            <a:r>
              <a:rPr lang="en-US" sz="1600" dirty="0"/>
              <a:t>https://</a:t>
            </a:r>
            <a:r>
              <a:rPr lang="en-US" sz="1600" dirty="0" err="1"/>
              <a:t>www.linkedin.com</a:t>
            </a:r>
            <a:r>
              <a:rPr lang="en-US" sz="1600" dirty="0"/>
              <a:t>/in/</a:t>
            </a:r>
            <a:r>
              <a:rPr lang="en-US" sz="1600" dirty="0" err="1"/>
              <a:t>charlesdormer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1800" b="1" dirty="0"/>
              <a:t>Check out blog - Leadership in the World of Co-Creative, Decentralized Complex Networks</a:t>
            </a:r>
            <a:r>
              <a:rPr lang="en-US" sz="2400" b="1" dirty="0"/>
              <a:t> </a:t>
            </a:r>
            <a:r>
              <a:rPr lang="en-US" sz="1800" b="1" dirty="0"/>
              <a:t>(please like)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400" b="1" dirty="0"/>
              <a:t>https://</a:t>
            </a:r>
            <a:r>
              <a:rPr lang="en-US" sz="1400" b="1" dirty="0" err="1"/>
              <a:t>www.linkedin.com</a:t>
            </a:r>
            <a:r>
              <a:rPr lang="en-US" sz="1400" b="1" dirty="0"/>
              <a:t>/pulse/leadership-world-co-creative-decentralized-complex-networks-dormer?trk=</a:t>
            </a:r>
            <a:r>
              <a:rPr lang="en-US" sz="1400" b="1" dirty="0" err="1"/>
              <a:t>mp</a:t>
            </a:r>
            <a:r>
              <a:rPr lang="en-US" sz="1400" b="1" dirty="0"/>
              <a:t>-author-card</a:t>
            </a:r>
            <a:endParaRPr lang="en-US" sz="1400" dirty="0"/>
          </a:p>
        </p:txBody>
      </p:sp>
      <p:pic>
        <p:nvPicPr>
          <p:cNvPr id="4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-1752600" y="15240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Client Environment has Changed and is Changing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4191000" cy="4754563"/>
          </a:xfrm>
        </p:spPr>
        <p:txBody>
          <a:bodyPr>
            <a:normAutofit/>
          </a:bodyPr>
          <a:lstStyle/>
          <a:p>
            <a:r>
              <a:rPr lang="en-US" sz="2000" dirty="0"/>
              <a:t>Unprecedented Change</a:t>
            </a:r>
          </a:p>
          <a:p>
            <a:pPr lvl="1"/>
            <a:r>
              <a:rPr lang="en-US" sz="1200" dirty="0"/>
              <a:t>VUCA</a:t>
            </a:r>
          </a:p>
          <a:p>
            <a:pPr lvl="1"/>
            <a:r>
              <a:rPr lang="en-US" sz="1200" dirty="0"/>
              <a:t>Technology moving very quickly </a:t>
            </a:r>
            <a:r>
              <a:rPr lang="mr-IN" sz="1200" dirty="0"/>
              <a:t>–</a:t>
            </a:r>
            <a:r>
              <a:rPr lang="en-US" sz="1200" dirty="0"/>
              <a:t> science fiction changing traditional businesses</a:t>
            </a:r>
          </a:p>
          <a:p>
            <a:pPr lvl="1"/>
            <a:r>
              <a:rPr lang="en-US" sz="1200" dirty="0"/>
              <a:t>Big data </a:t>
            </a:r>
            <a:r>
              <a:rPr lang="mr-IN" sz="1200" dirty="0"/>
              <a:t>–</a:t>
            </a:r>
            <a:r>
              <a:rPr lang="en-US" sz="1200" dirty="0"/>
              <a:t> new sources of customer data</a:t>
            </a:r>
          </a:p>
          <a:p>
            <a:pPr lvl="1"/>
            <a:r>
              <a:rPr lang="en-US" sz="1200" dirty="0"/>
              <a:t>Connectivity</a:t>
            </a:r>
          </a:p>
          <a:p>
            <a:r>
              <a:rPr lang="en-US" sz="2000" dirty="0"/>
              <a:t>Shifting demographics</a:t>
            </a:r>
          </a:p>
          <a:p>
            <a:r>
              <a:rPr lang="en-US" sz="2000" dirty="0"/>
              <a:t>Unprecedented access to you and your competition </a:t>
            </a:r>
          </a:p>
          <a:p>
            <a:r>
              <a:rPr lang="en-US" sz="2000" dirty="0"/>
              <a:t>Pressure on clients to be agil</a:t>
            </a:r>
            <a:r>
              <a:rPr lang="en-US" sz="1700" dirty="0"/>
              <a:t>e</a:t>
            </a:r>
          </a:p>
          <a:p>
            <a:pPr lvl="1"/>
            <a:endParaRPr lang="en-US" sz="1400" dirty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Are you seeing this with your clients?</a:t>
            </a:r>
          </a:p>
        </p:txBody>
      </p:sp>
      <p:pic>
        <p:nvPicPr>
          <p:cNvPr id="8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2324100" y="1646237"/>
            <a:ext cx="7391400" cy="38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7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What have we learned about our clients and their perspective?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4191000" cy="4754563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More selective and modular </a:t>
            </a:r>
            <a:r>
              <a:rPr lang="mr-IN" sz="1700" dirty="0"/>
              <a:t>–</a:t>
            </a:r>
            <a:r>
              <a:rPr lang="en-US" sz="1700" dirty="0"/>
              <a:t> small well-defined scopes of work</a:t>
            </a:r>
          </a:p>
          <a:p>
            <a:r>
              <a:rPr lang="en-US" sz="1700" dirty="0"/>
              <a:t>Innovative solutions</a:t>
            </a:r>
          </a:p>
          <a:p>
            <a:r>
              <a:rPr lang="en-US" sz="1700" dirty="0"/>
              <a:t>Smaller newcomers </a:t>
            </a:r>
            <a:r>
              <a:rPr lang="mr-IN" sz="1700" dirty="0"/>
              <a:t>–</a:t>
            </a:r>
            <a:r>
              <a:rPr lang="en-US" sz="1700" dirty="0"/>
              <a:t> speed and flexibility</a:t>
            </a:r>
          </a:p>
          <a:p>
            <a:r>
              <a:rPr lang="en-US" sz="1700" dirty="0"/>
              <a:t>Co-create with client</a:t>
            </a:r>
          </a:p>
          <a:p>
            <a:r>
              <a:rPr lang="en-US" sz="1700" dirty="0"/>
              <a:t>Connected through platforms</a:t>
            </a:r>
          </a:p>
          <a:p>
            <a:r>
              <a:rPr lang="en-US" sz="1700" dirty="0"/>
              <a:t>Knowledge and Wisdom </a:t>
            </a:r>
            <a:r>
              <a:rPr lang="mr-IN" sz="1700" dirty="0"/>
              <a:t>–</a:t>
            </a:r>
            <a:r>
              <a:rPr lang="en-US" sz="1700" dirty="0"/>
              <a:t> Consulting and Coaching</a:t>
            </a:r>
          </a:p>
          <a:p>
            <a:r>
              <a:rPr lang="en-US" sz="1700" dirty="0"/>
              <a:t>Demonstrate ROI</a:t>
            </a:r>
          </a:p>
          <a:p>
            <a:r>
              <a:rPr lang="en-US" sz="1700" dirty="0"/>
              <a:t>Content over process</a:t>
            </a:r>
          </a:p>
          <a:p>
            <a:endParaRPr lang="en-US" sz="1700" dirty="0"/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000" dirty="0"/>
              <a:t>We need Innovative business models to meet changing client needs…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8" name="Content Placeholder 4" descr="st pauls ref new.jpg"/>
          <p:cNvPicPr>
            <a:picLocks noChangeAspect="1"/>
          </p:cNvPicPr>
          <p:nvPr/>
        </p:nvPicPr>
        <p:blipFill>
          <a:blip r:embed="rId3"/>
          <a:srcRect l="-87640" r="-87640"/>
          <a:stretch>
            <a:fillRect/>
          </a:stretch>
        </p:blipFill>
        <p:spPr>
          <a:xfrm>
            <a:off x="2743200" y="1722437"/>
            <a:ext cx="7391400" cy="38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need innovative business models to meet changing client needs…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874837"/>
            <a:ext cx="4419600" cy="384016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Consulting today require business models that are flexible</a:t>
            </a:r>
          </a:p>
          <a:p>
            <a:pPr marL="0" indent="0">
              <a:buNone/>
            </a:pPr>
            <a:r>
              <a:rPr lang="en-US" sz="3400" dirty="0"/>
              <a:t> </a:t>
            </a:r>
          </a:p>
          <a:p>
            <a:r>
              <a:rPr lang="en-US" sz="3400" dirty="0"/>
              <a:t>One solution is to build strategic relationships with other consultants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2" descr="http://www.webexhibits.org/colorart/i/pointelism/A-Sunday-Afternoon-on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908030" cy="294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96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do we mean by Strategic Relationships?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14488"/>
            <a:ext cx="5029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Two or more organizations working together to solve a problem</a:t>
            </a:r>
          </a:p>
          <a:p>
            <a:r>
              <a:rPr lang="en-US" sz="2400" dirty="0"/>
              <a:t>Collaboration </a:t>
            </a:r>
            <a:r>
              <a:rPr lang="mr-IN" sz="2400" dirty="0"/>
              <a:t>–</a:t>
            </a:r>
            <a:r>
              <a:rPr lang="en-US" sz="2400" dirty="0"/>
              <a:t> equal power in the relationship</a:t>
            </a:r>
          </a:p>
          <a:p>
            <a:r>
              <a:rPr lang="en-US" sz="2400" dirty="0"/>
              <a:t>Supplier relationship</a:t>
            </a:r>
          </a:p>
          <a:p>
            <a:r>
              <a:rPr lang="en-US" sz="2400" dirty="0"/>
              <a:t>Strategic alliance</a:t>
            </a:r>
          </a:p>
          <a:p>
            <a:r>
              <a:rPr lang="en-US" sz="2400" dirty="0"/>
              <a:t>Joint venture</a:t>
            </a:r>
          </a:p>
          <a:p>
            <a:r>
              <a:rPr lang="en-US" sz="2400" dirty="0"/>
              <a:t>?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700"/>
            <a:ext cx="259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a lot out there about strategic partnerships</a:t>
            </a:r>
            <a:r>
              <a:rPr lang="mr-IN" dirty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14488"/>
            <a:ext cx="4953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If you Google Strategic partnerships (7m hits)</a:t>
            </a:r>
          </a:p>
          <a:p>
            <a:pPr marL="857250" lvl="1" indent="-457200"/>
            <a:r>
              <a:rPr lang="en-US" sz="2200" dirty="0"/>
              <a:t>Benefits 5m</a:t>
            </a:r>
          </a:p>
          <a:p>
            <a:pPr marL="857250" lvl="1" indent="-457200"/>
            <a:r>
              <a:rPr lang="en-US" sz="2200" dirty="0"/>
              <a:t>Small Business 3.6m</a:t>
            </a:r>
          </a:p>
          <a:p>
            <a:pPr marL="857250" lvl="1" indent="-457200"/>
            <a:r>
              <a:rPr lang="en-US" sz="2200" dirty="0"/>
              <a:t>Consultants 2.4m</a:t>
            </a:r>
          </a:p>
          <a:p>
            <a:pPr marL="857250" lvl="1" indent="-457200"/>
            <a:r>
              <a:rPr lang="en-US" sz="2200" dirty="0"/>
              <a:t>Coaching 2m</a:t>
            </a:r>
          </a:p>
          <a:p>
            <a:pPr marL="857250" lvl="1" indent="-457200"/>
            <a:r>
              <a:rPr lang="en-US" sz="2200" dirty="0"/>
              <a:t>Leadership 7.3m</a:t>
            </a:r>
          </a:p>
          <a:p>
            <a:pPr marL="857250" lvl="1" indent="-457200"/>
            <a:r>
              <a:rPr lang="en-US" sz="2200" dirty="0"/>
              <a:t>Failure 3.6m</a:t>
            </a:r>
          </a:p>
          <a:p>
            <a:pPr marL="857250" lvl="1" indent="-457200"/>
            <a:r>
              <a:rPr lang="en-US" sz="2200" dirty="0"/>
              <a:t>Success stories 4.3m</a:t>
            </a:r>
          </a:p>
          <a:p>
            <a:pPr marL="857250" lvl="1" indent="-457200"/>
            <a:r>
              <a:rPr lang="en-US" sz="2200" dirty="0"/>
              <a:t>ROI 1.0m</a:t>
            </a:r>
          </a:p>
          <a:p>
            <a:pPr marL="857250" lvl="1" indent="-457200"/>
            <a:r>
              <a:rPr lang="en-US" sz="2200" dirty="0"/>
              <a:t>Jobs 8.6m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648200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90"/>
                </a:solidFill>
                <a:latin typeface="Lucida Bright"/>
                <a:ea typeface="+mn-ea"/>
                <a:cs typeface="Lucida Br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To put it in perspective</a:t>
            </a:r>
          </a:p>
          <a:p>
            <a:pPr marL="857250" lvl="1" indent="-457200"/>
            <a:r>
              <a:rPr lang="en-US" sz="1400" dirty="0"/>
              <a:t>Leadership 779m</a:t>
            </a:r>
          </a:p>
          <a:p>
            <a:pPr marL="857250" lvl="1" indent="-457200"/>
            <a:r>
              <a:rPr lang="en-US" sz="1400" dirty="0"/>
              <a:t>Coaching 449m</a:t>
            </a:r>
          </a:p>
          <a:p>
            <a:pPr marL="857250" lvl="1" indent="-457200"/>
            <a:r>
              <a:rPr lang="en-US" sz="1400" dirty="0"/>
              <a:t>Mindfulness 45.5m</a:t>
            </a:r>
          </a:p>
          <a:p>
            <a:pPr marL="857250" lvl="1" indent="-457200"/>
            <a:r>
              <a:rPr lang="en-US" sz="1400" dirty="0"/>
              <a:t>Taylor Swift 73m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It can get complicated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62893"/>
            <a:ext cx="434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Organizations of different sizes (large and small)</a:t>
            </a:r>
          </a:p>
          <a:p>
            <a:r>
              <a:rPr lang="en-US" sz="2600" dirty="0"/>
              <a:t>Different types of organizations (academia, public and private)</a:t>
            </a:r>
          </a:p>
          <a:p>
            <a:r>
              <a:rPr lang="en-US" sz="2600" dirty="0"/>
              <a:t>Different motivations and agendas</a:t>
            </a:r>
          </a:p>
          <a:p>
            <a:r>
              <a:rPr lang="en-US" sz="2600" dirty="0"/>
              <a:t>Co-creative innovation (creating something new) </a:t>
            </a:r>
          </a:p>
          <a:p>
            <a:r>
              <a:rPr lang="en-US" sz="2600" dirty="0"/>
              <a:t>Nature of the work (innovative, etc.)</a:t>
            </a:r>
          </a:p>
          <a:p>
            <a:r>
              <a:rPr lang="en-US" sz="2600" dirty="0"/>
              <a:t>Multiple partners</a:t>
            </a:r>
          </a:p>
          <a:p>
            <a:r>
              <a:rPr lang="en-US" sz="2600" dirty="0"/>
              <a:t>Speed of decision making</a:t>
            </a:r>
          </a:p>
          <a:p>
            <a:r>
              <a:rPr lang="en-US" sz="2600" dirty="0"/>
              <a:t>Organizational politics</a:t>
            </a:r>
          </a:p>
          <a:p>
            <a:r>
              <a:rPr lang="en-US" sz="2600" dirty="0"/>
              <a:t>Legal complexity</a:t>
            </a:r>
          </a:p>
          <a:p>
            <a:r>
              <a:rPr lang="en-US" sz="2600" dirty="0"/>
              <a:t>Ability to resolve conflict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http://www.webexhibits.org/colorart/i/pointelism/A-Sunday-Afternoon-on-MEDIUM.jpg">
            <a:extLst>
              <a:ext uri="{FF2B5EF4-FFF2-40B4-BE49-F238E27FC236}">
                <a16:creationId xmlns:a16="http://schemas.microsoft.com/office/drawing/2014/main" id="{4D089CD6-7A85-9F41-8B9B-49FFF7E7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908030" cy="294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59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/>
              <a:t>What are some issues and best practices that you can share?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951037"/>
            <a:ext cx="441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Reasons for entering partnerships</a:t>
            </a:r>
          </a:p>
          <a:p>
            <a:pPr lvl="0"/>
            <a:r>
              <a:rPr lang="en-US" sz="2400" dirty="0"/>
              <a:t>Choosing the right partner</a:t>
            </a:r>
          </a:p>
          <a:p>
            <a:pPr lvl="0"/>
            <a:r>
              <a:rPr lang="en-US" sz="2400" dirty="0"/>
              <a:t>Forming the relationship</a:t>
            </a:r>
          </a:p>
          <a:p>
            <a:pPr lvl="0"/>
            <a:r>
              <a:rPr lang="en-US" sz="2400" dirty="0"/>
              <a:t>Managing the relationship</a:t>
            </a:r>
          </a:p>
          <a:p>
            <a:pPr lvl="0"/>
            <a:r>
              <a:rPr lang="en-US" sz="2400" dirty="0"/>
              <a:t>Exiting the relationship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1BB4-93F2-1645-B5DE-35CA9534F27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1C1BB4-93F2-1645-B5DE-35CA9534F27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2" descr="http://www.webexhibits.org/colorart/i/pointelism/A-Sunday-Afternoon-on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908030" cy="294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88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259176</TotalTime>
  <Words>2047</Words>
  <Application>Microsoft Macintosh PowerPoint</Application>
  <PresentationFormat>On-screen Show (4:3)</PresentationFormat>
  <Paragraphs>397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明朝</vt:lpstr>
      <vt:lpstr>Arial</vt:lpstr>
      <vt:lpstr>Calibri</vt:lpstr>
      <vt:lpstr>Lucida Bright</vt:lpstr>
      <vt:lpstr>Mangal</vt:lpstr>
      <vt:lpstr>Office Theme</vt:lpstr>
      <vt:lpstr>Building Strategic Relationships with Other Consultants  Chemical Consultants Network    </vt:lpstr>
      <vt:lpstr> Building Strategic Relationships with Other Consultants - Overview </vt:lpstr>
      <vt:lpstr> Client Environment has Changed and is Changing </vt:lpstr>
      <vt:lpstr> What have we learned about our clients and their perspective? </vt:lpstr>
      <vt:lpstr>We need innovative business models to meet changing client needs…</vt:lpstr>
      <vt:lpstr>What do we mean by Strategic Relationships?</vt:lpstr>
      <vt:lpstr>There is a lot out there about strategic partnerships……</vt:lpstr>
      <vt:lpstr>It can get complicated</vt:lpstr>
      <vt:lpstr>What are some issues and best practices that you can share?</vt:lpstr>
      <vt:lpstr>Reasons for Entering Partnership</vt:lpstr>
      <vt:lpstr>Reasons for Entering Partnership</vt:lpstr>
      <vt:lpstr>Choosing the Right Partner</vt:lpstr>
      <vt:lpstr>Choosing the Right Partner</vt:lpstr>
      <vt:lpstr>Forming the Relationship</vt:lpstr>
      <vt:lpstr>How did you approach the potential partner and negotiate terms and conditions?</vt:lpstr>
      <vt:lpstr>Managing the Relationship</vt:lpstr>
      <vt:lpstr>My research identified two dimensions….</vt:lpstr>
      <vt:lpstr>Critical Success Factors</vt:lpstr>
      <vt:lpstr>Partnerships and Collaborations can take several forms…</vt:lpstr>
      <vt:lpstr> </vt:lpstr>
      <vt:lpstr>The Neuroscience of Trust</vt:lpstr>
      <vt:lpstr>How to Manage for Trust</vt:lpstr>
      <vt:lpstr>How to Manage for Trust</vt:lpstr>
      <vt:lpstr>How to Manage for Trust</vt:lpstr>
      <vt:lpstr>Building Trust</vt:lpstr>
      <vt:lpstr>Effective Leaders in a Co-creative collaborations need to… </vt:lpstr>
      <vt:lpstr>Exiting the Relationship</vt:lpstr>
      <vt:lpstr>For more information please contact  Charles Dormer APEX STP, LLC Charles.Dormer@Apexstp.com Website: APEXSTP.com Phone: 484-942-6818 LinkedIn profile : https://www.linkedin.com/in/charlesdormer   Check out blog - Leadership in the World of Co-Creative, Decentralized Complex Networks (please like)  https://www.linkedin.com/pulse/leadership-world-co-creative-decentralized-complex-networks-dormer?trk=mp-author-card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Apex Strategic Thought Partners     Charles.Dormer@ApexSTP.com  </dc:title>
  <dc:subject/>
  <dc:creator>Charles Dormer</dc:creator>
  <cp:keywords/>
  <dc:description/>
  <cp:lastModifiedBy>charles dormer</cp:lastModifiedBy>
  <cp:revision>317</cp:revision>
  <cp:lastPrinted>2018-10-08T13:12:21Z</cp:lastPrinted>
  <dcterms:created xsi:type="dcterms:W3CDTF">2014-02-19T00:11:31Z</dcterms:created>
  <dcterms:modified xsi:type="dcterms:W3CDTF">2018-10-10T18:57:12Z</dcterms:modified>
  <cp:category/>
</cp:coreProperties>
</file>